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</p:sldMasterIdLst>
  <p:sldIdLst>
    <p:sldId id="279" r:id="rId3"/>
    <p:sldId id="265" r:id="rId4"/>
    <p:sldId id="302" r:id="rId5"/>
    <p:sldId id="272" r:id="rId6"/>
    <p:sldId id="276" r:id="rId7"/>
    <p:sldId id="293" r:id="rId8"/>
    <p:sldId id="294" r:id="rId9"/>
    <p:sldId id="295" r:id="rId10"/>
    <p:sldId id="298" r:id="rId11"/>
    <p:sldId id="303" r:id="rId12"/>
    <p:sldId id="291" r:id="rId13"/>
    <p:sldId id="297" r:id="rId14"/>
    <p:sldId id="299" r:id="rId15"/>
    <p:sldId id="280" r:id="rId16"/>
    <p:sldId id="304" r:id="rId17"/>
    <p:sldId id="282" r:id="rId18"/>
    <p:sldId id="28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30/6/2022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30/6/2022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32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30/6/2022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40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D38B7-2C73-4B80-A091-F04D26272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5D72C2-3A3F-4597-BCD0-CD8A11CFC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7E1FE-A3F5-429F-88EC-E24730A40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6027D-DC9B-4762-A799-19B0589B3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22E1C-27D9-43FD-9A91-2B8958EAF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262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710BF-DFDE-47A6-B3EE-22B957A2C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9A987-5593-48B2-9E8F-D46FD9228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E2DED-DF48-4CAD-9D11-95BCD7132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1A595-AD8B-4B7F-B681-083308804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8BA7C-1D9C-4615-AAF1-E664A7ABA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584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BD952-EDF4-4344-8E1A-AADDE4FE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9473A-9E92-45F2-BDD7-D4C993384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BA2D3-DCBC-46AF-BF60-51A16C6DB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184AC-F161-4910-ABCC-6BA7BFC5D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B51EE-4160-44D9-B485-092C6DFE9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779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9C8FB-4F0A-44F2-A407-21D9BD9E8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F458C-4A1C-4F00-BDF7-19A0A874A4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65D95D-F3E3-4753-A1E0-2DD16A81D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F4A2D-CA41-4F3E-B8E0-646C81F7D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295DA6-BE45-43CD-A95C-66040BE24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47E17D-4F64-42F7-BA0A-6DE19E5B2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887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18829-72C5-4787-8119-ED6EFBD4E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3FBD2-A5CD-41E0-9222-E790C0183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D87062-6E2F-41BF-9537-B7BC4BA85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F46BE5-EA04-449C-9DDB-AD77ED1BF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7F50AF-7674-43FB-8B16-486CAEF676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A05E60-10AB-4168-BB00-1D3DE306E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D70CB9-580F-4AFC-9258-D95ABC62F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9BED0B-C50C-494D-93E5-5C7D17854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62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96DB2-3B01-432E-AA26-5AC8C91B6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50C330-3358-4117-9772-70AB11B06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52ED7F-6A42-41BA-98BC-3D2A007B6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CC930D-66E0-46E7-9358-F8C7D0C23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567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57B624-35D6-409B-ABEB-D8D62E62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92ABE4-74C2-4301-9BD5-B56CA70A8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512EB-971F-4D9E-BFBF-2BB7173F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529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4FF9E-DB9D-472B-93D7-01B2B8CCB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348A8-87F3-4E51-9D9B-8F27C51C6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144A9-C089-497C-A2B8-DC4F316DC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5805EB-4434-47AF-87FD-3658AE4FD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91A80C-2E12-4808-9597-C7949577A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E49499-7C1D-40D4-BA5D-6C9FA54E2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80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30/6/2022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41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883B0-A054-43AC-8DDF-D0011D255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2BD6FE-5778-4C1E-89BB-1D36F1B41F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91A86-3C95-4509-A5B7-0F1C11847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36813D-4BD1-41A0-9413-506387EDF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99038-A671-4080-A8FE-C5F8791BE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43A960-840B-4E31-BB47-21C139911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332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A092A-596C-467E-AAD8-900E05496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F2B375-DAA6-4BF9-9A63-AA1FF9ACA8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0DC1F-8AD1-498E-936E-7B479F4E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43DE3-0826-467C-9E6B-91E3F9EE6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1AB5D-FBDA-4F09-963E-8BE3B2E4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811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D8DF59-3A4D-4BF1-9592-64F46ED9A3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642E41-38B5-4B56-8AEB-FD22F0E1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6DF10-DBB6-4A64-BA70-A5B54ED80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2A13F-0B61-4A37-854F-BFE26B43B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88BC8-CAAF-449F-8B1D-24B87504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973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30/6/2022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09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30/6/2022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1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30/6/2022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7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30/6/2022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04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30/6/2022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1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30/6/2022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27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30/6/2022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04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63536-67F7-4151-94A9-633AD8FB6A71}" type="datetimeFigureOut">
              <a:rPr lang="en-US" smtClean="0"/>
              <a:t>30/6/2022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9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04DB6B-4480-488D-BBC2-C76BFDC5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5F3A6-F3BF-41E9-8DAB-2D4C3A998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6255C-FD91-4D35-9598-2AD4430AB4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84930-2909-44C5-91BD-46FCCC2355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387E4-844E-4064-A265-22A949481C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63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10" Type="http://schemas.openxmlformats.org/officeDocument/2006/relationships/image" Target="../media/image22.gif"/><Relationship Id="rId4" Type="http://schemas.openxmlformats.org/officeDocument/2006/relationships/image" Target="../media/image16.gif"/><Relationship Id="rId9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228600"/>
            <a:ext cx="9144000" cy="5382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533400"/>
            <a:ext cx="9072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2" y="5181600"/>
            <a:ext cx="8991597" cy="66864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? 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5915891"/>
            <a:ext cx="86868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phong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4419600"/>
            <a:ext cx="25908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6153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42672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"/>
            <a:ext cx="4419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76600"/>
            <a:ext cx="4419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368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636" y="52049"/>
            <a:ext cx="8991600" cy="762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3.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Minh,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1672" y="838389"/>
            <a:ext cx="8610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254000" algn="just">
              <a:tabLst>
                <a:tab pos="442595" algn="l"/>
              </a:tabLst>
            </a:pP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?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Mô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tả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sự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phát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triển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kinh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tế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Trung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Quốc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thời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Minh,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Thanh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theo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bảng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mẫu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dưới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đây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272" y="2133600"/>
            <a:ext cx="8915400" cy="12311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773248"/>
              </p:ext>
            </p:extLst>
          </p:nvPr>
        </p:nvGraphicFramePr>
        <p:xfrm>
          <a:off x="69272" y="2977777"/>
          <a:ext cx="8610600" cy="36514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196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Lĩnh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vực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Biểu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hiện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nổi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bật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3095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nghiệp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3095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Thủ công nghiệp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3095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mại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25559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41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7927"/>
            <a:ext cx="4191000" cy="624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9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991600" cy="762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3.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Minh,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152283"/>
              </p:ext>
            </p:extLst>
          </p:nvPr>
        </p:nvGraphicFramePr>
        <p:xfrm>
          <a:off x="152400" y="762001"/>
          <a:ext cx="8839200" cy="60462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5813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Lĩnh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vực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Biểu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hiện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nổi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bật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5986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nghiệp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sóc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đê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</a:p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Đẩy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hoang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</a:p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Du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nhập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bông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thuốc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4026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Thủ công nghiệp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5770" algn="l"/>
                        </a:tabLs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in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mỏ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đúc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dệt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lụa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indent="254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5770" algn="l"/>
                        </a:tabLs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xưởng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indent="254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5770" algn="l"/>
                        </a:tabLs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5651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mại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buôn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Nam Á,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….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34623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0AB272-3D71-45EA-9802-E5090B20C7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036" y="0"/>
            <a:ext cx="9161036" cy="678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3B6026-9D37-4C62-834E-048AE8BD24B6}"/>
              </a:ext>
            </a:extLst>
          </p:cNvPr>
          <p:cNvSpPr txBox="1"/>
          <p:nvPr/>
        </p:nvSpPr>
        <p:spPr>
          <a:xfrm>
            <a:off x="457200" y="279731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kumimoji="0" lang="en-US" sz="7200" b="1" i="0" u="none" strike="noStrike" kern="1200" cap="none" spc="0" normalizeH="0" noProof="0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TẬP</a:t>
            </a:r>
            <a:endParaRPr kumimoji="0" lang="en-US" sz="7200" b="1" i="0" u="none" strike="noStrike" kern="1200" cap="none" spc="0" normalizeH="0" baseline="0" noProof="0" dirty="0">
              <a:ln w="38100">
                <a:solidFill>
                  <a:schemeClr val="tx1"/>
                </a:solidFill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Row_Row_Row_Your_Boat">
            <a:hlinkClick r:id="" action="ppaction://media"/>
            <a:extLst>
              <a:ext uri="{FF2B5EF4-FFF2-40B4-BE49-F238E27FC236}">
                <a16:creationId xmlns:a16="http://schemas.microsoft.com/office/drawing/2014/main" id="{68C22E7F-BCFD-40BD-B340-0423A581B8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61051" y="-670309"/>
            <a:ext cx="36552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5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42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729527"/>
              </p:ext>
            </p:extLst>
          </p:nvPr>
        </p:nvGraphicFramePr>
        <p:xfrm>
          <a:off x="450273" y="1981200"/>
          <a:ext cx="8305799" cy="3708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6562">
                  <a:extLst>
                    <a:ext uri="{9D8B030D-6E8A-4147-A177-3AD203B41FA5}">
                      <a16:colId xmlns:a16="http://schemas.microsoft.com/office/drawing/2014/main" val="3881831711"/>
                    </a:ext>
                  </a:extLst>
                </a:gridCol>
                <a:gridCol w="1871630">
                  <a:extLst>
                    <a:ext uri="{9D8B030D-6E8A-4147-A177-3AD203B41FA5}">
                      <a16:colId xmlns:a16="http://schemas.microsoft.com/office/drawing/2014/main" val="3256267293"/>
                    </a:ext>
                  </a:extLst>
                </a:gridCol>
                <a:gridCol w="1876927">
                  <a:extLst>
                    <a:ext uri="{9D8B030D-6E8A-4147-A177-3AD203B41FA5}">
                      <a16:colId xmlns:a16="http://schemas.microsoft.com/office/drawing/2014/main" val="2315416615"/>
                    </a:ext>
                  </a:extLst>
                </a:gridCol>
                <a:gridCol w="1750680">
                  <a:extLst>
                    <a:ext uri="{9D8B030D-6E8A-4147-A177-3AD203B41FA5}">
                      <a16:colId xmlns:a16="http://schemas.microsoft.com/office/drawing/2014/main" val="1503190803"/>
                    </a:ext>
                  </a:extLst>
                </a:gridCol>
              </a:tblGrid>
              <a:tr h="1600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vực</a:t>
                      </a:r>
                      <a:endPara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Vương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triều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 nghiệp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9163701"/>
                  </a:ext>
                </a:extLst>
              </a:tr>
              <a:tr h="101700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Vương triều Đường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7508194"/>
                  </a:ext>
                </a:extLst>
              </a:tr>
              <a:tr h="101700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Vương triều Minh, Thanh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6436909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383331"/>
              </p:ext>
            </p:extLst>
          </p:nvPr>
        </p:nvGraphicFramePr>
        <p:xfrm>
          <a:off x="498764" y="2022764"/>
          <a:ext cx="2729345" cy="1496291"/>
        </p:xfrm>
        <a:graphic>
          <a:graphicData uri="http://schemas.openxmlformats.org/drawingml/2006/table">
            <a:tbl>
              <a:tblPr/>
              <a:tblGrid>
                <a:gridCol w="2729345">
                  <a:extLst>
                    <a:ext uri="{9D8B030D-6E8A-4147-A177-3AD203B41FA5}">
                      <a16:colId xmlns:a16="http://schemas.microsoft.com/office/drawing/2014/main" val="2268318883"/>
                    </a:ext>
                  </a:extLst>
                </a:gridCol>
              </a:tblGrid>
              <a:tr h="14962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574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0630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31A861F-B62F-421B-8D36-A0151824A73D}"/>
              </a:ext>
            </a:extLst>
          </p:cNvPr>
          <p:cNvSpPr/>
          <p:nvPr/>
        </p:nvSpPr>
        <p:spPr>
          <a:xfrm>
            <a:off x="304800" y="228600"/>
            <a:ext cx="8686800" cy="662940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D5B86B-5198-4004-8512-8F742795031F}"/>
              </a:ext>
            </a:extLst>
          </p:cNvPr>
          <p:cNvSpPr txBox="1"/>
          <p:nvPr/>
        </p:nvSpPr>
        <p:spPr>
          <a:xfrm>
            <a:off x="800100" y="228600"/>
            <a:ext cx="78105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VII - XIX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Internet…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17827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3ACD1">
                <a:shade val="30000"/>
                <a:satMod val="115000"/>
              </a:srgbClr>
            </a:gs>
            <a:gs pos="50000">
              <a:srgbClr val="43ACD1">
                <a:shade val="67500"/>
                <a:satMod val="115000"/>
              </a:srgbClr>
            </a:gs>
            <a:gs pos="100000">
              <a:srgbClr val="43ACD1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8CE3A617-C20A-4477-960D-1728A7D9DA44}"/>
              </a:ext>
            </a:extLst>
          </p:cNvPr>
          <p:cNvSpPr/>
          <p:nvPr/>
        </p:nvSpPr>
        <p:spPr>
          <a:xfrm>
            <a:off x="-29337" y="5090327"/>
            <a:ext cx="9164322" cy="1767675"/>
          </a:xfrm>
          <a:custGeom>
            <a:avLst/>
            <a:gdLst>
              <a:gd name="connsiteX0" fmla="*/ 0 w 12219096"/>
              <a:gd name="connsiteY0" fmla="*/ 0 h 1154358"/>
              <a:gd name="connsiteX1" fmla="*/ 12219096 w 12219096"/>
              <a:gd name="connsiteY1" fmla="*/ 0 h 1154358"/>
              <a:gd name="connsiteX2" fmla="*/ 12219096 w 12219096"/>
              <a:gd name="connsiteY2" fmla="*/ 1154358 h 1154358"/>
              <a:gd name="connsiteX3" fmla="*/ 0 w 12219096"/>
              <a:gd name="connsiteY3" fmla="*/ 1154358 h 1154358"/>
              <a:gd name="connsiteX4" fmla="*/ 0 w 12219096"/>
              <a:gd name="connsiteY4" fmla="*/ 0 h 1154358"/>
              <a:gd name="connsiteX0" fmla="*/ 0 w 12219096"/>
              <a:gd name="connsiteY0" fmla="*/ 217242 h 1371600"/>
              <a:gd name="connsiteX1" fmla="*/ 5641263 w 12219096"/>
              <a:gd name="connsiteY1" fmla="*/ 0 h 1371600"/>
              <a:gd name="connsiteX2" fmla="*/ 12219096 w 12219096"/>
              <a:gd name="connsiteY2" fmla="*/ 217242 h 1371600"/>
              <a:gd name="connsiteX3" fmla="*/ 12219096 w 12219096"/>
              <a:gd name="connsiteY3" fmla="*/ 1371600 h 1371600"/>
              <a:gd name="connsiteX4" fmla="*/ 0 w 12219096"/>
              <a:gd name="connsiteY4" fmla="*/ 1371600 h 1371600"/>
              <a:gd name="connsiteX5" fmla="*/ 0 w 12219096"/>
              <a:gd name="connsiteY5" fmla="*/ 217242 h 1371600"/>
              <a:gd name="connsiteX0" fmla="*/ 0 w 12219096"/>
              <a:gd name="connsiteY0" fmla="*/ 566926 h 1721284"/>
              <a:gd name="connsiteX1" fmla="*/ 1034539 w 12219096"/>
              <a:gd name="connsiteY1" fmla="*/ 2443 h 1721284"/>
              <a:gd name="connsiteX2" fmla="*/ 5641263 w 12219096"/>
              <a:gd name="connsiteY2" fmla="*/ 349684 h 1721284"/>
              <a:gd name="connsiteX3" fmla="*/ 12219096 w 12219096"/>
              <a:gd name="connsiteY3" fmla="*/ 566926 h 1721284"/>
              <a:gd name="connsiteX4" fmla="*/ 12219096 w 12219096"/>
              <a:gd name="connsiteY4" fmla="*/ 1721284 h 1721284"/>
              <a:gd name="connsiteX5" fmla="*/ 0 w 12219096"/>
              <a:gd name="connsiteY5" fmla="*/ 1721284 h 1721284"/>
              <a:gd name="connsiteX6" fmla="*/ 0 w 12219096"/>
              <a:gd name="connsiteY6" fmla="*/ 566926 h 1721284"/>
              <a:gd name="connsiteX0" fmla="*/ 0 w 12219096"/>
              <a:gd name="connsiteY0" fmla="*/ 590023 h 1744381"/>
              <a:gd name="connsiteX1" fmla="*/ 1034539 w 12219096"/>
              <a:gd name="connsiteY1" fmla="*/ 25540 h 1744381"/>
              <a:gd name="connsiteX2" fmla="*/ 3326326 w 12219096"/>
              <a:gd name="connsiteY2" fmla="*/ 71839 h 1744381"/>
              <a:gd name="connsiteX3" fmla="*/ 5641263 w 12219096"/>
              <a:gd name="connsiteY3" fmla="*/ 372781 h 1744381"/>
              <a:gd name="connsiteX4" fmla="*/ 12219096 w 12219096"/>
              <a:gd name="connsiteY4" fmla="*/ 590023 h 1744381"/>
              <a:gd name="connsiteX5" fmla="*/ 12219096 w 12219096"/>
              <a:gd name="connsiteY5" fmla="*/ 1744381 h 1744381"/>
              <a:gd name="connsiteX6" fmla="*/ 0 w 12219096"/>
              <a:gd name="connsiteY6" fmla="*/ 1744381 h 1744381"/>
              <a:gd name="connsiteX7" fmla="*/ 0 w 12219096"/>
              <a:gd name="connsiteY7" fmla="*/ 590023 h 1744381"/>
              <a:gd name="connsiteX0" fmla="*/ 0 w 12219096"/>
              <a:gd name="connsiteY0" fmla="*/ 613317 h 1767675"/>
              <a:gd name="connsiteX1" fmla="*/ 1034539 w 12219096"/>
              <a:gd name="connsiteY1" fmla="*/ 48834 h 1767675"/>
              <a:gd name="connsiteX2" fmla="*/ 3187430 w 12219096"/>
              <a:gd name="connsiteY2" fmla="*/ 37260 h 1767675"/>
              <a:gd name="connsiteX3" fmla="*/ 5641263 w 12219096"/>
              <a:gd name="connsiteY3" fmla="*/ 396075 h 1767675"/>
              <a:gd name="connsiteX4" fmla="*/ 12219096 w 12219096"/>
              <a:gd name="connsiteY4" fmla="*/ 613317 h 1767675"/>
              <a:gd name="connsiteX5" fmla="*/ 12219096 w 12219096"/>
              <a:gd name="connsiteY5" fmla="*/ 1767675 h 1767675"/>
              <a:gd name="connsiteX6" fmla="*/ 0 w 12219096"/>
              <a:gd name="connsiteY6" fmla="*/ 1767675 h 1767675"/>
              <a:gd name="connsiteX7" fmla="*/ 0 w 12219096"/>
              <a:gd name="connsiteY7" fmla="*/ 613317 h 1767675"/>
              <a:gd name="connsiteX0" fmla="*/ 0 w 12219096"/>
              <a:gd name="connsiteY0" fmla="*/ 613317 h 1767675"/>
              <a:gd name="connsiteX1" fmla="*/ 1034539 w 12219096"/>
              <a:gd name="connsiteY1" fmla="*/ 48834 h 1767675"/>
              <a:gd name="connsiteX2" fmla="*/ 3187430 w 12219096"/>
              <a:gd name="connsiteY2" fmla="*/ 37260 h 1767675"/>
              <a:gd name="connsiteX3" fmla="*/ 5641263 w 12219096"/>
              <a:gd name="connsiteY3" fmla="*/ 396075 h 1767675"/>
              <a:gd name="connsiteX4" fmla="*/ 12219096 w 12219096"/>
              <a:gd name="connsiteY4" fmla="*/ 613317 h 1767675"/>
              <a:gd name="connsiteX5" fmla="*/ 12219096 w 12219096"/>
              <a:gd name="connsiteY5" fmla="*/ 1767675 h 1767675"/>
              <a:gd name="connsiteX6" fmla="*/ 0 w 12219096"/>
              <a:gd name="connsiteY6" fmla="*/ 1767675 h 1767675"/>
              <a:gd name="connsiteX7" fmla="*/ 0 w 12219096"/>
              <a:gd name="connsiteY7" fmla="*/ 613317 h 176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9096" h="1767675">
                <a:moveTo>
                  <a:pt x="0" y="613317"/>
                </a:moveTo>
                <a:cubicBezTo>
                  <a:pt x="155061" y="415583"/>
                  <a:pt x="476292" y="247087"/>
                  <a:pt x="1034539" y="48834"/>
                </a:cubicBezTo>
                <a:cubicBezTo>
                  <a:pt x="1604360" y="-6664"/>
                  <a:pt x="2419643" y="-20613"/>
                  <a:pt x="3187430" y="37260"/>
                </a:cubicBezTo>
                <a:cubicBezTo>
                  <a:pt x="3955217" y="95133"/>
                  <a:pt x="4174568" y="340577"/>
                  <a:pt x="5641263" y="396075"/>
                </a:cubicBezTo>
                <a:lnTo>
                  <a:pt x="12219096" y="613317"/>
                </a:lnTo>
                <a:lnTo>
                  <a:pt x="12219096" y="1767675"/>
                </a:lnTo>
                <a:lnTo>
                  <a:pt x="0" y="1767675"/>
                </a:lnTo>
                <a:lnTo>
                  <a:pt x="0" y="613317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7FD97F5E-3F30-446F-A547-4BAE9DDDE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404" y="2443687"/>
            <a:ext cx="253292" cy="3167604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69B747D-C279-4573-A3FE-8EBB501F3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788" y="1860276"/>
            <a:ext cx="229996" cy="28762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E75CF2-6AB7-4EA9-9057-6D9B3B92DF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28" y="1455771"/>
            <a:ext cx="1686773" cy="809004"/>
          </a:xfrm>
          <a:prstGeom prst="rect">
            <a:avLst/>
          </a:prstGeom>
        </p:spPr>
      </p:pic>
      <p:pic>
        <p:nvPicPr>
          <p:cNvPr id="9" name="Picture 8" descr="A picture containing bowed instrument, music&#10;&#10;Description automatically generated">
            <a:extLst>
              <a:ext uri="{FF2B5EF4-FFF2-40B4-BE49-F238E27FC236}">
                <a16:creationId xmlns:a16="http://schemas.microsoft.com/office/drawing/2014/main" id="{2DFBF69B-BED2-4CFB-A4C1-37D2C58A65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739" y="1313622"/>
            <a:ext cx="1574091" cy="511276"/>
          </a:xfrm>
          <a:prstGeom prst="rect">
            <a:avLst/>
          </a:prstGeom>
        </p:spPr>
      </p:pic>
      <p:pic>
        <p:nvPicPr>
          <p:cNvPr id="22" name="Picture 21" descr="A picture containing animal, invertebrate, mollusk, indoor&#10;&#10;Description automatically generated">
            <a:extLst>
              <a:ext uri="{FF2B5EF4-FFF2-40B4-BE49-F238E27FC236}">
                <a16:creationId xmlns:a16="http://schemas.microsoft.com/office/drawing/2014/main" id="{2BE40F8A-2F96-498F-B986-7AF06EFE5C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86" y="1926374"/>
            <a:ext cx="421215" cy="948396"/>
          </a:xfrm>
          <a:prstGeom prst="rect">
            <a:avLst/>
          </a:prstGeom>
        </p:spPr>
      </p:pic>
      <p:pic>
        <p:nvPicPr>
          <p:cNvPr id="29" name="Picture 28" descr="A close up of an animal&#10;&#10;Description automatically generated">
            <a:extLst>
              <a:ext uri="{FF2B5EF4-FFF2-40B4-BE49-F238E27FC236}">
                <a16:creationId xmlns:a16="http://schemas.microsoft.com/office/drawing/2014/main" id="{C6D0AAA8-2DB6-400E-9FB2-8C75AD4F1F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333" y="3298407"/>
            <a:ext cx="928463" cy="832803"/>
          </a:xfrm>
          <a:prstGeom prst="rect">
            <a:avLst/>
          </a:prstGeom>
        </p:spPr>
      </p:pic>
      <p:sp>
        <p:nvSpPr>
          <p:cNvPr id="38" name="Speech Bubble: Oval 37">
            <a:extLst>
              <a:ext uri="{FF2B5EF4-FFF2-40B4-BE49-F238E27FC236}">
                <a16:creationId xmlns:a16="http://schemas.microsoft.com/office/drawing/2014/main" id="{8E55607B-92BC-4CC0-BFBA-F5799450DC82}"/>
              </a:ext>
            </a:extLst>
          </p:cNvPr>
          <p:cNvSpPr/>
          <p:nvPr/>
        </p:nvSpPr>
        <p:spPr>
          <a:xfrm>
            <a:off x="2590800" y="239216"/>
            <a:ext cx="5105400" cy="2007032"/>
          </a:xfrm>
          <a:prstGeom prst="wedgeEllipseCallout">
            <a:avLst/>
          </a:prstGeom>
          <a:solidFill>
            <a:schemeClr val="bg1">
              <a:alpha val="4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 </a:t>
            </a:r>
            <a:r>
              <a:rPr lang="vi-VN" sz="28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8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CÁC BẠN THẬT NHIỀU</a:t>
            </a:r>
            <a:r>
              <a:rPr lang="en-US" sz="28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28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Picture 24" descr="A picture containing animal, invertebrate, arthropod&#10;&#10;Description automatically generated">
            <a:extLst>
              <a:ext uri="{FF2B5EF4-FFF2-40B4-BE49-F238E27FC236}">
                <a16:creationId xmlns:a16="http://schemas.microsoft.com/office/drawing/2014/main" id="{E617995A-FBE9-4F3F-A9A5-F9481D3533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" y="5325839"/>
            <a:ext cx="1219647" cy="755606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CF4B5D40-890B-4F16-B67E-16B453C759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0394" y="2081875"/>
            <a:ext cx="2840644" cy="30670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6BABD7-C97B-476E-BC82-77B03B2A0F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988" y="2400572"/>
            <a:ext cx="3456260" cy="3173086"/>
          </a:xfrm>
          <a:prstGeom prst="rect">
            <a:avLst/>
          </a:prstGeom>
        </p:spPr>
      </p:pic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FE7A1902-699E-4C1C-9564-2C94E158F0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623" y="1516285"/>
            <a:ext cx="4947362" cy="5341716"/>
          </a:xfrm>
          <a:prstGeom prst="rect">
            <a:avLst/>
          </a:prstGeom>
        </p:spPr>
      </p:pic>
      <p:pic>
        <p:nvPicPr>
          <p:cNvPr id="31" name="Picture 30" descr="A picture containing object&#10;&#10;Description automatically generated">
            <a:extLst>
              <a:ext uri="{FF2B5EF4-FFF2-40B4-BE49-F238E27FC236}">
                <a16:creationId xmlns:a16="http://schemas.microsoft.com/office/drawing/2014/main" id="{93721ED2-52CF-42A7-ACFB-0E164608DB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595" y="5109895"/>
            <a:ext cx="957263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2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3963" y="914400"/>
            <a:ext cx="8915400" cy="762000"/>
          </a:xfrm>
        </p:spPr>
        <p:txBody>
          <a:bodyPr>
            <a:noAutofit/>
          </a:bodyPr>
          <a:lstStyle/>
          <a:p>
            <a:r>
              <a:rPr lang="en-US" b="1" dirty="0" smtClean="0"/>
              <a:t>BÀI 6. </a:t>
            </a:r>
            <a:br>
              <a:rPr lang="en-US" b="1" dirty="0" smtClean="0"/>
            </a:b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KHÁI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QUÁT TIẾN TRÌNH LỊCH SỬ TRUNG QUỐC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1000" y="2514492"/>
            <a:ext cx="8763000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 TIÊU CẦN ĐẠT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XIX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Minh,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89176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2400" y="6927"/>
            <a:ext cx="8610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Quá trình thống nhất và sự xác lập chế độ phong kiến dưới thời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Thủy Hoàng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46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75220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" y="1143000"/>
            <a:ext cx="861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Nam-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220"/>
            <a:ext cx="9144000" cy="277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3581400"/>
            <a:ext cx="8915400" cy="30162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...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…………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………..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…………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TQ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…………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08056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2000" y="79115"/>
            <a:ext cx="861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Nam-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7" y="602335"/>
            <a:ext cx="9029700" cy="277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3005864"/>
            <a:ext cx="8915400" cy="30162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...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…….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…………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………..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…………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TQ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…………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377049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21" y="429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33500" y="4101233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018809" y="4101232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68136" y="4467587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2400" y="51816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200900" y="3807522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43837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553751"/>
            <a:ext cx="822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quát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lịch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763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256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458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447800"/>
            <a:ext cx="8458200" cy="501675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vi-VN" dirty="0"/>
              <a:t> </a:t>
            </a:r>
            <a:r>
              <a:rPr lang="en-GB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thế kỷ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XIX,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(618 - 907)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(960 – 1279)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(1271 – 1368)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(1368 – 1644)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(1644 – 1911).</a:t>
            </a:r>
          </a:p>
        </p:txBody>
      </p:sp>
    </p:spTree>
    <p:extLst>
      <p:ext uri="{BB962C8B-B14F-4D97-AF65-F5344CB8AC3E}">
        <p14:creationId xmlns:p14="http://schemas.microsoft.com/office/powerpoint/2010/main" val="374719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7709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(618 - 907)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1336" y="1502074"/>
            <a:ext cx="8763000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thịnh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vượng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905000" y="3048000"/>
            <a:ext cx="2705100" cy="886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13" idx="0"/>
          </p:cNvCxnSpPr>
          <p:nvPr/>
        </p:nvCxnSpPr>
        <p:spPr>
          <a:xfrm>
            <a:off x="4724400" y="3048000"/>
            <a:ext cx="2514600" cy="887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43741" y="3934984"/>
            <a:ext cx="4381500" cy="259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934984"/>
            <a:ext cx="4267200" cy="2590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4791" y="4098531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3935453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87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455" y="190610"/>
            <a:ext cx="8763000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6" name="Straight Arrow Connector 5"/>
          <p:cNvCxnSpPr>
            <a:stCxn id="2" idx="2"/>
          </p:cNvCxnSpPr>
          <p:nvPr/>
        </p:nvCxnSpPr>
        <p:spPr>
          <a:xfrm flipH="1">
            <a:off x="2971800" y="1267828"/>
            <a:ext cx="1652155" cy="876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" idx="2"/>
          </p:cNvCxnSpPr>
          <p:nvPr/>
        </p:nvCxnSpPr>
        <p:spPr>
          <a:xfrm>
            <a:off x="4623955" y="1267828"/>
            <a:ext cx="1548245" cy="876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8600" y="2144347"/>
            <a:ext cx="4142509" cy="4637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144347"/>
            <a:ext cx="4495800" cy="46374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68977" y="2144347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56564" y="2198055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10100" y="2594976"/>
            <a:ext cx="42291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Nông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nhờ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thuế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bớt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sưu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,….</a:t>
            </a:r>
            <a:endParaRPr lang="en-US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xưởng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gốm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sứ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tơ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lụa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buôn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60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“con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tơ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lụa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liền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60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An…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705" y="2782830"/>
            <a:ext cx="41009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củng</a:t>
            </a:r>
            <a:r>
              <a:rPr lang="en-US" dirty="0"/>
              <a:t> </a:t>
            </a:r>
            <a:r>
              <a:rPr lang="en-US" dirty="0" err="1"/>
              <a:t>cố</a:t>
            </a:r>
            <a:r>
              <a:rPr lang="en-US" dirty="0"/>
              <a:t>, </a:t>
            </a:r>
            <a:r>
              <a:rPr lang="en-US" dirty="0" err="1"/>
              <a:t>kiện</a:t>
            </a:r>
            <a:r>
              <a:rPr lang="en-US" dirty="0"/>
              <a:t>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chặt</a:t>
            </a:r>
            <a:r>
              <a:rPr lang="en-US" dirty="0"/>
              <a:t> </a:t>
            </a:r>
            <a:r>
              <a:rPr lang="en-US" dirty="0" err="1"/>
              <a:t>chẽ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ương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địa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.</a:t>
            </a:r>
          </a:p>
          <a:p>
            <a:r>
              <a:rPr lang="en-US" dirty="0"/>
              <a:t>-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xâm</a:t>
            </a:r>
            <a:r>
              <a:rPr lang="en-US" dirty="0"/>
              <a:t> </a:t>
            </a:r>
            <a:r>
              <a:rPr lang="en-US" dirty="0" err="1"/>
              <a:t>lược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vùng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</a:t>
            </a:r>
            <a:r>
              <a:rPr lang="en-US" dirty="0" err="1"/>
              <a:t>Mông</a:t>
            </a:r>
            <a:r>
              <a:rPr lang="en-US" dirty="0"/>
              <a:t>, </a:t>
            </a:r>
            <a:r>
              <a:rPr lang="en-US" dirty="0" err="1"/>
              <a:t>Tây</a:t>
            </a:r>
            <a:r>
              <a:rPr lang="en-US" dirty="0"/>
              <a:t> </a:t>
            </a:r>
            <a:r>
              <a:rPr lang="en-US" dirty="0" err="1"/>
              <a:t>Vực</a:t>
            </a:r>
            <a:r>
              <a:rPr lang="en-US" dirty="0"/>
              <a:t>, </a:t>
            </a:r>
            <a:r>
              <a:rPr lang="en-US" dirty="0" err="1"/>
              <a:t>bán</a:t>
            </a:r>
            <a:r>
              <a:rPr lang="en-US" dirty="0"/>
              <a:t> </a:t>
            </a:r>
            <a:r>
              <a:rPr lang="en-US" dirty="0" err="1"/>
              <a:t>đảo</a:t>
            </a:r>
            <a:r>
              <a:rPr lang="en-US" dirty="0"/>
              <a:t> </a:t>
            </a:r>
            <a:r>
              <a:rPr lang="en-US" dirty="0" err="1"/>
              <a:t>Triều</a:t>
            </a:r>
            <a:r>
              <a:rPr lang="en-US" dirty="0"/>
              <a:t> </a:t>
            </a:r>
            <a:r>
              <a:rPr lang="en-US" dirty="0" err="1"/>
              <a:t>Tiên</a:t>
            </a:r>
            <a:r>
              <a:rPr lang="en-US" dirty="0"/>
              <a:t>,...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rộng</a:t>
            </a:r>
            <a:r>
              <a:rPr lang="en-US" dirty="0"/>
              <a:t> </a:t>
            </a:r>
            <a:r>
              <a:rPr lang="en-US" dirty="0" err="1"/>
              <a:t>lãnh</a:t>
            </a:r>
            <a:r>
              <a:rPr lang="en-US" dirty="0"/>
              <a:t> </a:t>
            </a:r>
            <a:r>
              <a:rPr lang="en-US" dirty="0" err="1"/>
              <a:t>thổ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Quốc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313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923</Words>
  <Application>Microsoft Office PowerPoint</Application>
  <PresentationFormat>On-screen Show (4:3)</PresentationFormat>
  <Paragraphs>101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Tahoma</vt:lpstr>
      <vt:lpstr>Times New Roman</vt:lpstr>
      <vt:lpstr>Office Theme</vt:lpstr>
      <vt:lpstr>6_Office Theme</vt:lpstr>
      <vt:lpstr>PowerPoint Presentation</vt:lpstr>
      <vt:lpstr>BÀI 6.  KHÁI QUÁT TIẾN TRÌNH LỊCH SỬ TRUNG QUỐC  </vt:lpstr>
      <vt:lpstr>PowerPoint Presentation</vt:lpstr>
      <vt:lpstr>PowerPoint Presentation</vt:lpstr>
      <vt:lpstr>PowerPoint Presentation</vt:lpstr>
      <vt:lpstr>1. Khái quát tiến trình lịch sử Trung Quốc</vt:lpstr>
      <vt:lpstr>PowerPoint Presentation</vt:lpstr>
      <vt:lpstr>PowerPoint Presentation</vt:lpstr>
      <vt:lpstr>PowerPoint Presentation</vt:lpstr>
      <vt:lpstr>PowerPoint Presentation</vt:lpstr>
      <vt:lpstr>3. Kinh tế Trung Quốc thời Minh, Thanh</vt:lpstr>
      <vt:lpstr>PowerPoint Presentation</vt:lpstr>
      <vt:lpstr>3. Kinh tế Trung Quốc thời Minh, Thanh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58</cp:revision>
  <dcterms:created xsi:type="dcterms:W3CDTF">2021-07-19T08:13:53Z</dcterms:created>
  <dcterms:modified xsi:type="dcterms:W3CDTF">2022-06-30T15:40:25Z</dcterms:modified>
</cp:coreProperties>
</file>